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6" r:id="rId11"/>
    <p:sldId id="267" r:id="rId12"/>
    <p:sldId id="26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alpha val="67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23.02.2015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052737"/>
            <a:ext cx="7772400" cy="2547714"/>
          </a:xfrm>
        </p:spPr>
        <p:txBody>
          <a:bodyPr>
            <a:noAutofit/>
          </a:bodyPr>
          <a:lstStyle/>
          <a:p>
            <a:r>
              <a:rPr lang="tr-TR" sz="8000" dirty="0" smtClean="0">
                <a:solidFill>
                  <a:srgbClr val="FF0000"/>
                </a:solidFill>
              </a:rPr>
              <a:t>DERS PROGRAMI </a:t>
            </a:r>
            <a:br>
              <a:rPr lang="tr-TR" sz="8000" dirty="0" smtClean="0">
                <a:solidFill>
                  <a:srgbClr val="FF0000"/>
                </a:solidFill>
              </a:rPr>
            </a:br>
            <a:r>
              <a:rPr lang="tr-TR" sz="8000" dirty="0" smtClean="0">
                <a:solidFill>
                  <a:srgbClr val="FF0000"/>
                </a:solidFill>
              </a:rPr>
              <a:t>OLUŞTURMA</a:t>
            </a:r>
            <a:endParaRPr lang="tr-TR" sz="8000" dirty="0">
              <a:solidFill>
                <a:srgbClr val="FF0000"/>
              </a:solidFill>
            </a:endParaRPr>
          </a:p>
        </p:txBody>
      </p:sp>
      <p:sp>
        <p:nvSpPr>
          <p:cNvPr id="3" name="2 Alt Başlık"/>
          <p:cNvSpPr>
            <a:spLocks noGrp="1"/>
          </p:cNvSpPr>
          <p:nvPr>
            <p:ph type="subTitle" idx="1"/>
          </p:nvPr>
        </p:nvSpPr>
        <p:spPr>
          <a:xfrm>
            <a:off x="1371600" y="5085184"/>
            <a:ext cx="6400800" cy="1008112"/>
          </a:xfrm>
        </p:spPr>
        <p:txBody>
          <a:bodyPr>
            <a:noAutofit/>
          </a:bodyPr>
          <a:lstStyle/>
          <a:p>
            <a:pPr algn="r"/>
            <a:r>
              <a:rPr lang="tr-TR" sz="2400" dirty="0" smtClean="0">
                <a:solidFill>
                  <a:srgbClr val="FF0000"/>
                </a:solidFill>
              </a:rPr>
              <a:t>Sunay ÖZBAYAR</a:t>
            </a:r>
          </a:p>
          <a:p>
            <a:pPr algn="r"/>
            <a:r>
              <a:rPr lang="tr-TR" sz="2400" dirty="0" smtClean="0">
                <a:solidFill>
                  <a:srgbClr val="FF0000"/>
                </a:solidFill>
              </a:rPr>
              <a:t>CUMHURİYET ORTAOKULU</a:t>
            </a:r>
          </a:p>
          <a:p>
            <a:pPr algn="r"/>
            <a:r>
              <a:rPr lang="tr-TR" sz="2400" dirty="0" smtClean="0">
                <a:solidFill>
                  <a:srgbClr val="FF0000"/>
                </a:solidFill>
              </a:rPr>
              <a:t>Okul Rehber Öğretmeni</a:t>
            </a:r>
            <a:endParaRPr lang="tr-TR" sz="2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92696"/>
          </a:xfrm>
        </p:spPr>
        <p:txBody>
          <a:bodyPr>
            <a:normAutofit fontScale="90000"/>
          </a:bodyPr>
          <a:lstStyle/>
          <a:p>
            <a:r>
              <a:rPr lang="tr-TR" dirty="0" smtClean="0"/>
              <a:t>Örnek ders çalışma programı</a:t>
            </a:r>
            <a:endParaRPr lang="tr-TR" dirty="0"/>
          </a:p>
        </p:txBody>
      </p:sp>
      <p:graphicFrame>
        <p:nvGraphicFramePr>
          <p:cNvPr id="5" name="4 Tablo"/>
          <p:cNvGraphicFramePr>
            <a:graphicFrameLocks noGrp="1"/>
          </p:cNvGraphicFramePr>
          <p:nvPr/>
        </p:nvGraphicFramePr>
        <p:xfrm>
          <a:off x="251518" y="692694"/>
          <a:ext cx="8712969" cy="6162347"/>
        </p:xfrm>
        <a:graphic>
          <a:graphicData uri="http://schemas.openxmlformats.org/drawingml/2006/table">
            <a:tbl>
              <a:tblPr/>
              <a:tblGrid>
                <a:gridCol w="637621"/>
                <a:gridCol w="637621"/>
                <a:gridCol w="580799"/>
                <a:gridCol w="580799"/>
                <a:gridCol w="550124"/>
                <a:gridCol w="874466"/>
                <a:gridCol w="874466"/>
                <a:gridCol w="843792"/>
                <a:gridCol w="877987"/>
                <a:gridCol w="877987"/>
                <a:gridCol w="669803"/>
                <a:gridCol w="37701"/>
                <a:gridCol w="669803"/>
              </a:tblGrid>
              <a:tr h="209808">
                <a:tc gridSpan="13">
                  <a:txBody>
                    <a:bodyPr/>
                    <a:lstStyle/>
                    <a:p>
                      <a:pPr algn="ctr">
                        <a:lnSpc>
                          <a:spcPct val="115000"/>
                        </a:lnSpc>
                        <a:spcAft>
                          <a:spcPts val="0"/>
                        </a:spcAft>
                      </a:pPr>
                      <a:r>
                        <a:rPr lang="tr-TR" sz="800" b="1" dirty="0">
                          <a:latin typeface="Times New Roman"/>
                          <a:ea typeface="Times New Roman"/>
                        </a:rPr>
                        <a:t>ÖĞRENCİ DERS ÇALIŞMA PROGRAMI</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5135">
                <a:tc rowSpan="2">
                  <a:txBody>
                    <a:bodyPr/>
                    <a:lstStyle/>
                    <a:p>
                      <a:pPr marL="71755" marR="71755" algn="l">
                        <a:lnSpc>
                          <a:spcPct val="115000"/>
                        </a:lnSpc>
                        <a:spcAft>
                          <a:spcPts val="0"/>
                        </a:spcAft>
                      </a:pPr>
                      <a:r>
                        <a:rPr lang="tr-TR" sz="500" b="1">
                          <a:solidFill>
                            <a:srgbClr val="0000FF"/>
                          </a:solidFill>
                          <a:latin typeface="Calibri"/>
                          <a:ea typeface="Times New Roman"/>
                        </a:rPr>
                        <a:t>Pazartesi</a:t>
                      </a:r>
                      <a:endParaRPr lang="tr-TR" sz="600" b="1">
                        <a:solidFill>
                          <a:srgbClr val="0000FF"/>
                        </a:solidFill>
                        <a:latin typeface="Calibri"/>
                        <a:ea typeface="Times New Roman"/>
                      </a:endParaRPr>
                    </a:p>
                  </a:txBody>
                  <a:tcPr marL="5414" marR="5414" marT="541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500" b="1" dirty="0">
                          <a:latin typeface="Arial"/>
                          <a:ea typeface="Times New Roman"/>
                        </a:rPr>
                        <a:t>07:30–08:20</a:t>
                      </a:r>
                      <a:endParaRPr lang="tr-TR" sz="7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08:30-11:40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11:40–12:50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12:50–15:20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15:20-17:00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dirty="0">
                          <a:latin typeface="Arial"/>
                          <a:ea typeface="Times New Roman"/>
                        </a:rPr>
                        <a:t>17:00–18:30</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Arial"/>
                          <a:ea typeface="Times New Roman"/>
                        </a:rPr>
                        <a:t>18:30–19:30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19:30–20:30</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Times New Roman"/>
                          <a:ea typeface="Times New Roman"/>
                        </a:rPr>
                        <a:t>20:30 – 21:00</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tr-TR" sz="800" b="1">
                          <a:latin typeface="Times New Roman"/>
                          <a:ea typeface="Times New Roman"/>
                        </a:rPr>
                        <a:t>21:00 - 22:00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22:00 –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14985">
                <a:tc vMerge="1">
                  <a:txBody>
                    <a:bodyPr/>
                    <a:lstStyle/>
                    <a:p>
                      <a:endParaRPr lang="tr-TR"/>
                    </a:p>
                  </a:txBody>
                  <a:tcPr/>
                </a:tc>
                <a:tc>
                  <a:txBody>
                    <a:bodyPr/>
                    <a:lstStyle/>
                    <a:p>
                      <a:pPr algn="ctr">
                        <a:lnSpc>
                          <a:spcPct val="115000"/>
                        </a:lnSpc>
                        <a:spcAft>
                          <a:spcPts val="0"/>
                        </a:spcAft>
                      </a:pPr>
                      <a:r>
                        <a:rPr lang="tr-TR" sz="500">
                          <a:latin typeface="Arial"/>
                          <a:ea typeface="Times New Roman"/>
                        </a:rPr>
                        <a:t>Uykudan kalkış, kahvaltı, okula gidiş</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a:latin typeface="Arial"/>
                          <a:ea typeface="Times New Roman"/>
                        </a:rPr>
                        <a:t>Öğle arası yemek ve dinlenme</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dirty="0">
                          <a:latin typeface="Arial"/>
                          <a:ea typeface="Times New Roman"/>
                        </a:rPr>
                        <a:t>Okuldan dönüş ve dinlenme</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dirty="0">
                          <a:latin typeface="Arial"/>
                          <a:ea typeface="Times New Roman"/>
                        </a:rPr>
                        <a:t>Bu gün okulda </a:t>
                      </a:r>
                      <a:r>
                        <a:rPr lang="tr-TR" sz="800" dirty="0" err="1">
                          <a:latin typeface="Arial"/>
                          <a:ea typeface="Times New Roman"/>
                        </a:rPr>
                        <a:t>işlenenderslerinin</a:t>
                      </a:r>
                      <a:r>
                        <a:rPr lang="tr-TR" sz="800" dirty="0">
                          <a:latin typeface="Arial"/>
                          <a:ea typeface="Times New Roman"/>
                        </a:rPr>
                        <a:t> tekrar edilmesi</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dirty="0">
                          <a:latin typeface="Arial"/>
                          <a:ea typeface="Times New Roman"/>
                        </a:rPr>
                        <a:t>Yemek , dinlenme</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dirty="0">
                          <a:latin typeface="Arial"/>
                          <a:ea typeface="Times New Roman"/>
                        </a:rPr>
                        <a:t>Ev Ödevlerinin Yapılması , Test Çözme,</a:t>
                      </a:r>
                      <a:endParaRPr lang="tr-TR" sz="800" dirty="0">
                        <a:latin typeface="Times New Roman"/>
                        <a:ea typeface="Times New Roman"/>
                      </a:endParaRPr>
                    </a:p>
                    <a:p>
                      <a:pPr algn="ctr">
                        <a:lnSpc>
                          <a:spcPct val="115000"/>
                        </a:lnSpc>
                        <a:spcAft>
                          <a:spcPts val="0"/>
                        </a:spcAft>
                      </a:pPr>
                      <a:r>
                        <a:rPr lang="tr-TR" sz="800" b="1" dirty="0">
                          <a:latin typeface="Arial"/>
                          <a:ea typeface="Times New Roman"/>
                        </a:rPr>
                        <a:t>Kitap Okuma</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endParaRPr lang="tr-TR" sz="800">
                        <a:latin typeface="Times New Roman"/>
                        <a:ea typeface="Times New Roman"/>
                      </a:endParaRPr>
                    </a:p>
                    <a:p>
                      <a:pPr algn="ctr">
                        <a:lnSpc>
                          <a:spcPct val="115000"/>
                        </a:lnSpc>
                        <a:spcAft>
                          <a:spcPts val="0"/>
                        </a:spcAft>
                      </a:pPr>
                      <a:r>
                        <a:rPr lang="tr-TR" sz="800" b="1">
                          <a:latin typeface="Arial"/>
                          <a:ea typeface="Times New Roman"/>
                        </a:rPr>
                        <a:t>-Serbest zaman etkinliği</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endParaRPr lang="tr-TR" sz="800">
                        <a:latin typeface="Times New Roman"/>
                        <a:ea typeface="Times New Roman"/>
                      </a:endParaRPr>
                    </a:p>
                    <a:p>
                      <a:pPr algn="ctr">
                        <a:lnSpc>
                          <a:spcPct val="115000"/>
                        </a:lnSpc>
                        <a:spcAft>
                          <a:spcPts val="0"/>
                        </a:spcAft>
                      </a:pPr>
                      <a:r>
                        <a:rPr lang="tr-TR" sz="800" b="1">
                          <a:latin typeface="Times New Roman"/>
                          <a:ea typeface="Times New Roman"/>
                        </a:rPr>
                        <a:t>Salı günü okulda işlenecek olan </a:t>
                      </a:r>
                      <a:r>
                        <a:rPr lang="tr-TR" sz="800" b="1">
                          <a:latin typeface="Arial"/>
                          <a:ea typeface="Times New Roman"/>
                        </a:rPr>
                        <a:t> </a:t>
                      </a:r>
                      <a:endParaRPr lang="tr-TR" sz="800">
                        <a:latin typeface="Times New Roman"/>
                        <a:ea typeface="Times New Roman"/>
                      </a:endParaRPr>
                    </a:p>
                    <a:p>
                      <a:pPr algn="ctr">
                        <a:lnSpc>
                          <a:spcPct val="115000"/>
                        </a:lnSpc>
                        <a:spcAft>
                          <a:spcPts val="0"/>
                        </a:spcAft>
                      </a:pPr>
                      <a:r>
                        <a:rPr lang="tr-TR" sz="800" b="1">
                          <a:latin typeface="Times New Roman"/>
                          <a:ea typeface="Times New Roman"/>
                        </a:rPr>
                        <a:t>derslerine ön hazırlık</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Kitap okuma ve yatış (en geç yatış saati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135">
                <a:tc rowSpan="2">
                  <a:txBody>
                    <a:bodyPr/>
                    <a:lstStyle/>
                    <a:p>
                      <a:pPr marL="71755" marR="71755" algn="l">
                        <a:lnSpc>
                          <a:spcPct val="115000"/>
                        </a:lnSpc>
                        <a:spcAft>
                          <a:spcPts val="0"/>
                        </a:spcAft>
                      </a:pPr>
                      <a:r>
                        <a:rPr lang="tr-TR" sz="500" b="1">
                          <a:latin typeface="Calibri"/>
                          <a:ea typeface="Times New Roman"/>
                        </a:rPr>
                        <a:t>Salı</a:t>
                      </a:r>
                      <a:endParaRPr lang="tr-TR" sz="600" b="1">
                        <a:latin typeface="Calibri"/>
                        <a:ea typeface="Times New Roman"/>
                      </a:endParaRPr>
                    </a:p>
                  </a:txBody>
                  <a:tcPr marL="5414" marR="5414" marT="541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500" b="1">
                          <a:latin typeface="Arial"/>
                          <a:ea typeface="Times New Roman"/>
                        </a:rPr>
                        <a:t>07:30–08:30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08:30-11:50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11:50–13:00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13:00–15:20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15:20-17:00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17:00–18:30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dirty="0">
                          <a:latin typeface="Arial"/>
                          <a:ea typeface="Times New Roman"/>
                        </a:rPr>
                        <a:t>18:30–19:30</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19:30–20:30</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Times New Roman"/>
                          <a:ea typeface="Times New Roman"/>
                        </a:rPr>
                        <a:t>20:30 – 21:00</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tr-TR" sz="800" b="1">
                          <a:latin typeface="Times New Roman"/>
                          <a:ea typeface="Times New Roman"/>
                        </a:rPr>
                        <a:t>21:00 - 22:00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22:00 –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57622">
                <a:tc vMerge="1">
                  <a:txBody>
                    <a:bodyPr/>
                    <a:lstStyle/>
                    <a:p>
                      <a:endParaRPr lang="tr-TR"/>
                    </a:p>
                  </a:txBody>
                  <a:tcPr/>
                </a:tc>
                <a:tc>
                  <a:txBody>
                    <a:bodyPr/>
                    <a:lstStyle/>
                    <a:p>
                      <a:pPr algn="ctr">
                        <a:lnSpc>
                          <a:spcPct val="115000"/>
                        </a:lnSpc>
                        <a:spcAft>
                          <a:spcPts val="0"/>
                        </a:spcAft>
                      </a:pPr>
                      <a:r>
                        <a:rPr lang="tr-TR" sz="500">
                          <a:latin typeface="Arial"/>
                          <a:ea typeface="Times New Roman"/>
                        </a:rPr>
                        <a:t>Uykudan kalkış, kahvaltı, okula gidiş</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a:latin typeface="Arial"/>
                          <a:ea typeface="Times New Roman"/>
                        </a:rPr>
                        <a:t>Öğle arası yemek ve dinlenme</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Okuldan dönüş ve dinlenme</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Bu gün okulda işlenenderslerinin tekrar edilmesi</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dirty="0">
                          <a:latin typeface="Arial"/>
                          <a:ea typeface="Times New Roman"/>
                        </a:rPr>
                        <a:t>Yemek , dinlenme</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dirty="0">
                          <a:latin typeface="Arial"/>
                          <a:ea typeface="Times New Roman"/>
                        </a:rPr>
                        <a:t>Ev Ödevlerinin Yapılması , Test Çözme,</a:t>
                      </a:r>
                      <a:endParaRPr lang="tr-TR" sz="800" dirty="0">
                        <a:latin typeface="Times New Roman"/>
                        <a:ea typeface="Times New Roman"/>
                      </a:endParaRPr>
                    </a:p>
                    <a:p>
                      <a:pPr algn="ctr">
                        <a:lnSpc>
                          <a:spcPct val="115000"/>
                        </a:lnSpc>
                        <a:spcAft>
                          <a:spcPts val="0"/>
                        </a:spcAft>
                      </a:pPr>
                      <a:r>
                        <a:rPr lang="tr-TR" sz="800" b="1" dirty="0">
                          <a:latin typeface="Arial"/>
                          <a:ea typeface="Times New Roman"/>
                        </a:rPr>
                        <a:t>Kitap Okuma</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Arial"/>
                          <a:ea typeface="Times New Roman"/>
                        </a:rPr>
                        <a:t>Serbest zaman etkinliği</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tr-TR" sz="800">
                        <a:latin typeface="Times New Roman"/>
                        <a:ea typeface="Times New Roman"/>
                      </a:endParaRPr>
                    </a:p>
                    <a:p>
                      <a:pPr algn="ctr">
                        <a:lnSpc>
                          <a:spcPct val="115000"/>
                        </a:lnSpc>
                        <a:spcAft>
                          <a:spcPts val="0"/>
                        </a:spcAft>
                      </a:pPr>
                      <a:r>
                        <a:rPr lang="tr-TR" sz="800" b="1">
                          <a:latin typeface="Times New Roman"/>
                          <a:ea typeface="Times New Roman"/>
                        </a:rPr>
                        <a:t>Çarşamba günü okulda işlenecek olan </a:t>
                      </a:r>
                      <a:r>
                        <a:rPr lang="tr-TR" sz="800" b="1">
                          <a:latin typeface="Arial"/>
                          <a:ea typeface="Times New Roman"/>
                        </a:rPr>
                        <a:t> </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Kitap okuma ve yatış (en geç yatış saati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135">
                <a:tc rowSpan="2">
                  <a:txBody>
                    <a:bodyPr/>
                    <a:lstStyle/>
                    <a:p>
                      <a:pPr marL="71755" marR="71755" algn="ctr">
                        <a:lnSpc>
                          <a:spcPct val="115000"/>
                        </a:lnSpc>
                        <a:spcAft>
                          <a:spcPts val="0"/>
                        </a:spcAft>
                      </a:pPr>
                      <a:r>
                        <a:rPr lang="tr-TR" sz="500" b="1">
                          <a:latin typeface="Times New Roman"/>
                          <a:ea typeface="Times New Roman"/>
                        </a:rPr>
                        <a:t>Çarşamba</a:t>
                      </a:r>
                      <a:endParaRPr lang="tr-TR" sz="700">
                        <a:latin typeface="Times New Roman"/>
                        <a:ea typeface="Times New Roman"/>
                      </a:endParaRPr>
                    </a:p>
                  </a:txBody>
                  <a:tcPr marL="5414" marR="5414" marT="541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500" b="1">
                          <a:latin typeface="Arial"/>
                          <a:ea typeface="Times New Roman"/>
                        </a:rPr>
                        <a:t>07:30–08:30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08:30-11:50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11:50–13:00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13:00–15:20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15:20-17:00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17:00–18:30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Arial"/>
                          <a:ea typeface="Times New Roman"/>
                        </a:rPr>
                        <a:t>18:30–19:30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dirty="0">
                          <a:latin typeface="Arial"/>
                          <a:ea typeface="Times New Roman"/>
                        </a:rPr>
                        <a:t>19:30–20:30</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Times New Roman"/>
                          <a:ea typeface="Times New Roman"/>
                        </a:rPr>
                        <a:t>20:30 – 21:00</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tr-TR" sz="800" b="1">
                          <a:latin typeface="Times New Roman"/>
                          <a:ea typeface="Times New Roman"/>
                        </a:rPr>
                        <a:t>21:00 - 22:00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22:00 –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14985">
                <a:tc vMerge="1">
                  <a:txBody>
                    <a:bodyPr/>
                    <a:lstStyle/>
                    <a:p>
                      <a:endParaRPr lang="tr-TR"/>
                    </a:p>
                  </a:txBody>
                  <a:tcPr/>
                </a:tc>
                <a:tc>
                  <a:txBody>
                    <a:bodyPr/>
                    <a:lstStyle/>
                    <a:p>
                      <a:pPr algn="ctr">
                        <a:lnSpc>
                          <a:spcPct val="115000"/>
                        </a:lnSpc>
                        <a:spcAft>
                          <a:spcPts val="0"/>
                        </a:spcAft>
                      </a:pPr>
                      <a:r>
                        <a:rPr lang="tr-TR" sz="500">
                          <a:latin typeface="Arial"/>
                          <a:ea typeface="Times New Roman"/>
                        </a:rPr>
                        <a:t>Uykudan kalkış, kahvaltı, okula gidiş</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a:latin typeface="Arial"/>
                          <a:ea typeface="Times New Roman"/>
                        </a:rPr>
                        <a:t>Öğle arası yemek ve dinlenme</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Okuldan dönüş ve dinlenme</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Bu gün okulda işlenenderslerinin tekrar edilmesi</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dirty="0">
                          <a:latin typeface="Arial"/>
                          <a:ea typeface="Times New Roman"/>
                        </a:rPr>
                        <a:t>Yemek , dinlenme</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dirty="0">
                          <a:latin typeface="Arial"/>
                          <a:ea typeface="Times New Roman"/>
                        </a:rPr>
                        <a:t>Ev Ödevlerinin Yapılması , Test Çözme,</a:t>
                      </a:r>
                      <a:endParaRPr lang="tr-TR" sz="800" dirty="0">
                        <a:latin typeface="Times New Roman"/>
                        <a:ea typeface="Times New Roman"/>
                      </a:endParaRPr>
                    </a:p>
                    <a:p>
                      <a:pPr algn="ctr">
                        <a:lnSpc>
                          <a:spcPct val="115000"/>
                        </a:lnSpc>
                        <a:spcAft>
                          <a:spcPts val="0"/>
                        </a:spcAft>
                      </a:pPr>
                      <a:r>
                        <a:rPr lang="tr-TR" sz="800" b="1" dirty="0">
                          <a:latin typeface="Arial"/>
                          <a:ea typeface="Times New Roman"/>
                        </a:rPr>
                        <a:t>Kitap Okuma</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dirty="0">
                          <a:latin typeface="Arial"/>
                          <a:ea typeface="Times New Roman"/>
                        </a:rPr>
                        <a:t>Serbest zaman etkinliği</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tr-TR" sz="800">
                        <a:latin typeface="Times New Roman"/>
                        <a:ea typeface="Times New Roman"/>
                      </a:endParaRPr>
                    </a:p>
                    <a:p>
                      <a:pPr algn="ctr">
                        <a:lnSpc>
                          <a:spcPct val="115000"/>
                        </a:lnSpc>
                        <a:spcAft>
                          <a:spcPts val="0"/>
                        </a:spcAft>
                      </a:pPr>
                      <a:r>
                        <a:rPr lang="tr-TR" sz="800" b="1">
                          <a:latin typeface="Times New Roman"/>
                          <a:ea typeface="Times New Roman"/>
                        </a:rPr>
                        <a:t>Perşembe günü okulda işlenecek olan </a:t>
                      </a:r>
                      <a:r>
                        <a:rPr lang="tr-TR" sz="800" b="1">
                          <a:latin typeface="Arial"/>
                          <a:ea typeface="Times New Roman"/>
                        </a:rPr>
                        <a:t> </a:t>
                      </a:r>
                      <a:endParaRPr lang="tr-TR" sz="800">
                        <a:latin typeface="Times New Roman"/>
                        <a:ea typeface="Times New Roman"/>
                      </a:endParaRPr>
                    </a:p>
                    <a:p>
                      <a:pPr algn="ctr">
                        <a:lnSpc>
                          <a:spcPct val="115000"/>
                        </a:lnSpc>
                        <a:spcAft>
                          <a:spcPts val="0"/>
                        </a:spcAft>
                      </a:pPr>
                      <a:r>
                        <a:rPr lang="tr-TR" sz="800" b="1">
                          <a:latin typeface="Times New Roman"/>
                          <a:ea typeface="Times New Roman"/>
                        </a:rPr>
                        <a:t>derslerine ön hazırlık</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Kitap okuma ve yatış (en geç yatış saati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135">
                <a:tc rowSpan="2">
                  <a:txBody>
                    <a:bodyPr/>
                    <a:lstStyle/>
                    <a:p>
                      <a:pPr marL="71755" marR="71755" algn="ctr">
                        <a:lnSpc>
                          <a:spcPct val="115000"/>
                        </a:lnSpc>
                        <a:spcAft>
                          <a:spcPts val="0"/>
                        </a:spcAft>
                      </a:pPr>
                      <a:r>
                        <a:rPr lang="tr-TR" sz="500" b="1">
                          <a:latin typeface="Times New Roman"/>
                          <a:ea typeface="Times New Roman"/>
                        </a:rPr>
                        <a:t>Perşembe</a:t>
                      </a:r>
                      <a:endParaRPr lang="tr-TR" sz="700">
                        <a:latin typeface="Times New Roman"/>
                        <a:ea typeface="Times New Roman"/>
                      </a:endParaRPr>
                    </a:p>
                  </a:txBody>
                  <a:tcPr marL="5414" marR="5414" marT="541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500" b="1">
                          <a:latin typeface="Arial"/>
                          <a:ea typeface="Times New Roman"/>
                        </a:rPr>
                        <a:t>07:30–08:30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08:30-11:50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11:50–13:00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13:00–16:10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16:10-17:30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17:30–19:00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Arial"/>
                          <a:ea typeface="Times New Roman"/>
                        </a:rPr>
                        <a:t>19:00–19:30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19:30–20:30</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dirty="0">
                          <a:latin typeface="Times New Roman"/>
                          <a:ea typeface="Times New Roman"/>
                        </a:rPr>
                        <a:t>20:30 – 21:00</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tr-TR" sz="800" b="1">
                          <a:latin typeface="Times New Roman"/>
                          <a:ea typeface="Times New Roman"/>
                        </a:rPr>
                        <a:t>21:00 - 22:00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22:00 –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14985">
                <a:tc vMerge="1">
                  <a:txBody>
                    <a:bodyPr/>
                    <a:lstStyle/>
                    <a:p>
                      <a:endParaRPr lang="tr-TR"/>
                    </a:p>
                  </a:txBody>
                  <a:tcPr/>
                </a:tc>
                <a:tc>
                  <a:txBody>
                    <a:bodyPr/>
                    <a:lstStyle/>
                    <a:p>
                      <a:pPr algn="ctr">
                        <a:lnSpc>
                          <a:spcPct val="115000"/>
                        </a:lnSpc>
                        <a:spcAft>
                          <a:spcPts val="0"/>
                        </a:spcAft>
                      </a:pPr>
                      <a:r>
                        <a:rPr lang="tr-TR" sz="500">
                          <a:latin typeface="Arial"/>
                          <a:ea typeface="Times New Roman"/>
                        </a:rPr>
                        <a:t>Uykudan kalkış, kahvaltı, okula gidiş</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a:latin typeface="Arial"/>
                          <a:ea typeface="Times New Roman"/>
                        </a:rPr>
                        <a:t>Öğle arası yemek ve dinlenme</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Okuldan dönüş ve dinlenme</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Bu gün okulda işlenenderslerinin tekrar edilmesi</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a:latin typeface="Arial"/>
                          <a:ea typeface="Times New Roman"/>
                        </a:rPr>
                        <a:t>Yemek , dinlenme</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Ev Ödevlerinin Yapılması , Test Çözme,</a:t>
                      </a:r>
                      <a:endParaRPr lang="tr-TR" sz="800">
                        <a:latin typeface="Times New Roman"/>
                        <a:ea typeface="Times New Roman"/>
                      </a:endParaRPr>
                    </a:p>
                    <a:p>
                      <a:pPr algn="ctr">
                        <a:lnSpc>
                          <a:spcPct val="115000"/>
                        </a:lnSpc>
                        <a:spcAft>
                          <a:spcPts val="0"/>
                        </a:spcAft>
                      </a:pPr>
                      <a:r>
                        <a:rPr lang="tr-TR" sz="800" b="1">
                          <a:latin typeface="Arial"/>
                          <a:ea typeface="Times New Roman"/>
                        </a:rPr>
                        <a:t>Kitap Okuma</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dirty="0">
                          <a:latin typeface="Arial"/>
                          <a:ea typeface="Times New Roman"/>
                        </a:rPr>
                        <a:t>Serbest zaman etkinliği</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tr-TR" sz="800">
                        <a:latin typeface="Times New Roman"/>
                        <a:ea typeface="Times New Roman"/>
                      </a:endParaRPr>
                    </a:p>
                    <a:p>
                      <a:pPr algn="ctr">
                        <a:lnSpc>
                          <a:spcPct val="115000"/>
                        </a:lnSpc>
                        <a:spcAft>
                          <a:spcPts val="0"/>
                        </a:spcAft>
                      </a:pPr>
                      <a:r>
                        <a:rPr lang="tr-TR" sz="800" b="1">
                          <a:latin typeface="Times New Roman"/>
                          <a:ea typeface="Times New Roman"/>
                        </a:rPr>
                        <a:t>Cuma günü okulda işlenecek olan </a:t>
                      </a:r>
                      <a:r>
                        <a:rPr lang="tr-TR" sz="800" b="1">
                          <a:latin typeface="Arial"/>
                          <a:ea typeface="Times New Roman"/>
                        </a:rPr>
                        <a:t> </a:t>
                      </a:r>
                      <a:endParaRPr lang="tr-TR" sz="800">
                        <a:latin typeface="Times New Roman"/>
                        <a:ea typeface="Times New Roman"/>
                      </a:endParaRPr>
                    </a:p>
                    <a:p>
                      <a:pPr algn="ctr">
                        <a:lnSpc>
                          <a:spcPct val="115000"/>
                        </a:lnSpc>
                        <a:spcAft>
                          <a:spcPts val="0"/>
                        </a:spcAft>
                      </a:pPr>
                      <a:r>
                        <a:rPr lang="tr-TR" sz="800" b="1">
                          <a:latin typeface="Times New Roman"/>
                          <a:ea typeface="Times New Roman"/>
                        </a:rPr>
                        <a:t>derslerine ön hazırlık</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Kitap okuma ve yatış (en geç yatış saati 22:30)</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5135">
                <a:tc rowSpan="2">
                  <a:txBody>
                    <a:bodyPr/>
                    <a:lstStyle/>
                    <a:p>
                      <a:pPr marL="71755" marR="71755" algn="ctr">
                        <a:lnSpc>
                          <a:spcPct val="115000"/>
                        </a:lnSpc>
                        <a:spcAft>
                          <a:spcPts val="0"/>
                        </a:spcAft>
                      </a:pPr>
                      <a:r>
                        <a:rPr lang="tr-TR" sz="500" b="1">
                          <a:latin typeface="Times New Roman"/>
                          <a:ea typeface="Times New Roman"/>
                        </a:rPr>
                        <a:t>Cuma</a:t>
                      </a:r>
                      <a:endParaRPr lang="tr-TR" sz="700">
                        <a:latin typeface="Times New Roman"/>
                        <a:ea typeface="Times New Roman"/>
                      </a:endParaRPr>
                    </a:p>
                  </a:txBody>
                  <a:tcPr marL="5414" marR="5414" marT="5414"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500" b="1">
                          <a:latin typeface="Arial"/>
                          <a:ea typeface="Times New Roman"/>
                        </a:rPr>
                        <a:t>07:30–08:30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08:30-11:50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11:50–13:00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13:00–15:20</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15:20-17:00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dirty="0">
                          <a:latin typeface="Arial"/>
                          <a:ea typeface="Times New Roman"/>
                        </a:rPr>
                        <a:t>17:00–18:30</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Arial"/>
                          <a:ea typeface="Times New Roman"/>
                        </a:rPr>
                        <a:t>18:30–19:30</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19:30–20:30</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dirty="0">
                          <a:latin typeface="Times New Roman"/>
                          <a:ea typeface="Times New Roman"/>
                        </a:rPr>
                        <a:t>20:30 – 21:30</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tr-TR" sz="800" b="1" dirty="0">
                          <a:latin typeface="Times New Roman"/>
                          <a:ea typeface="Times New Roman"/>
                        </a:rPr>
                        <a:t>21:30 - 22:00</a:t>
                      </a:r>
                      <a:endParaRPr lang="tr-TR" sz="8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r>
                        <a:rPr lang="tr-TR" sz="800" b="1">
                          <a:latin typeface="Times New Roman"/>
                          <a:ea typeface="Times New Roman"/>
                        </a:rPr>
                        <a:t>23:00 </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22499">
                <a:tc vMerge="1">
                  <a:txBody>
                    <a:bodyPr/>
                    <a:lstStyle/>
                    <a:p>
                      <a:endParaRPr lang="tr-TR"/>
                    </a:p>
                  </a:txBody>
                  <a:tcPr/>
                </a:tc>
                <a:tc>
                  <a:txBody>
                    <a:bodyPr/>
                    <a:lstStyle/>
                    <a:p>
                      <a:pPr algn="ctr">
                        <a:lnSpc>
                          <a:spcPct val="115000"/>
                        </a:lnSpc>
                        <a:spcAft>
                          <a:spcPts val="0"/>
                        </a:spcAft>
                      </a:pPr>
                      <a:r>
                        <a:rPr lang="tr-TR" sz="500">
                          <a:latin typeface="Arial"/>
                          <a:ea typeface="Times New Roman"/>
                        </a:rPr>
                        <a:t>Uykudan kalkış, kahvaltı, okula gidiş</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a:latin typeface="Arial"/>
                          <a:ea typeface="Times New Roman"/>
                        </a:rPr>
                        <a:t>Öğle arası yemek ve dinlenme</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500" b="1">
                          <a:latin typeface="Arial"/>
                          <a:ea typeface="Times New Roman"/>
                        </a:rPr>
                        <a:t>OKUL</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Okuldan dönüş ve dinlenme</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a:latin typeface="Arial"/>
                          <a:ea typeface="Times New Roman"/>
                        </a:rPr>
                        <a:t>Bu gün okulda işlenenderslerinin tekrar edilmesi</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a:latin typeface="Arial"/>
                          <a:ea typeface="Times New Roman"/>
                        </a:rPr>
                        <a:t>Yemek , dinlenme</a:t>
                      </a:r>
                      <a:endParaRPr lang="tr-TR" sz="8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800" b="1">
                          <a:latin typeface="Arial"/>
                          <a:ea typeface="Times New Roman"/>
                        </a:rPr>
                        <a:t>Ev Ödevlerinin Yapılması , Test Çözme,</a:t>
                      </a:r>
                      <a:endParaRPr lang="tr-TR" sz="800">
                        <a:latin typeface="Times New Roman"/>
                        <a:ea typeface="Times New Roman"/>
                      </a:endParaRPr>
                    </a:p>
                    <a:p>
                      <a:pPr algn="ctr">
                        <a:lnSpc>
                          <a:spcPct val="115000"/>
                        </a:lnSpc>
                        <a:spcAft>
                          <a:spcPts val="0"/>
                        </a:spcAft>
                      </a:pPr>
                      <a:r>
                        <a:rPr lang="tr-TR" sz="800" b="1">
                          <a:latin typeface="Arial"/>
                          <a:ea typeface="Times New Roman"/>
                        </a:rPr>
                        <a:t>Kitap Okuma</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800" b="1">
                          <a:latin typeface="Arial"/>
                          <a:ea typeface="Times New Roman"/>
                        </a:rPr>
                        <a:t>Serbest zaman etkinliği</a:t>
                      </a:r>
                      <a:endParaRPr lang="tr-TR" sz="8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endParaRPr lang="tr-TR" sz="800" dirty="0">
                        <a:latin typeface="Times New Roman"/>
                        <a:ea typeface="Times New Roman"/>
                      </a:endParaRPr>
                    </a:p>
                    <a:p>
                      <a:pPr algn="ctr">
                        <a:lnSpc>
                          <a:spcPct val="115000"/>
                        </a:lnSpc>
                        <a:spcAft>
                          <a:spcPts val="0"/>
                        </a:spcAft>
                      </a:pPr>
                      <a:r>
                        <a:rPr lang="tr-TR" sz="800" b="1" dirty="0">
                          <a:latin typeface="Arial"/>
                          <a:ea typeface="Times New Roman"/>
                        </a:rPr>
                        <a:t>Test Çözme,</a:t>
                      </a:r>
                      <a:endParaRPr lang="tr-TR" sz="8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a:lnSpc>
                          <a:spcPct val="115000"/>
                        </a:lnSpc>
                        <a:spcAft>
                          <a:spcPts val="0"/>
                        </a:spcAft>
                      </a:pPr>
                      <a:endParaRPr lang="tr-TR" sz="800">
                        <a:latin typeface="Times New Roman"/>
                        <a:ea typeface="Times New Roman"/>
                      </a:endParaRPr>
                    </a:p>
                    <a:p>
                      <a:pPr algn="ctr">
                        <a:lnSpc>
                          <a:spcPct val="115000"/>
                        </a:lnSpc>
                        <a:spcAft>
                          <a:spcPts val="0"/>
                        </a:spcAft>
                      </a:pPr>
                      <a:r>
                        <a:rPr lang="tr-TR" sz="800" b="1">
                          <a:latin typeface="Times New Roman"/>
                          <a:ea typeface="Times New Roman"/>
                        </a:rPr>
                        <a:t>Kitap okuma ve yatış</a:t>
                      </a:r>
                      <a:endParaRPr lang="tr-TR" sz="8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7364">
                <a:tc gridSpan="2">
                  <a:txBody>
                    <a:bodyPr/>
                    <a:lstStyle/>
                    <a:p>
                      <a:pPr algn="ctr">
                        <a:lnSpc>
                          <a:spcPct val="115000"/>
                        </a:lnSpc>
                        <a:spcAft>
                          <a:spcPts val="0"/>
                        </a:spcAft>
                      </a:pPr>
                      <a:r>
                        <a:rPr lang="tr-TR" sz="500" b="1">
                          <a:latin typeface="Times New Roman"/>
                          <a:ea typeface="Times New Roman"/>
                        </a:rPr>
                        <a:t>Cumartesi</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gridSpan="11">
                  <a:txBody>
                    <a:bodyPr/>
                    <a:lstStyle/>
                    <a:p>
                      <a:pPr algn="ctr">
                        <a:lnSpc>
                          <a:spcPct val="115000"/>
                        </a:lnSpc>
                        <a:spcAft>
                          <a:spcPts val="0"/>
                        </a:spcAft>
                      </a:pPr>
                      <a:r>
                        <a:rPr lang="tr-TR" sz="800" b="1" dirty="0">
                          <a:latin typeface="Arial"/>
                          <a:ea typeface="Times New Roman"/>
                        </a:rPr>
                        <a:t> </a:t>
                      </a:r>
                      <a:endParaRPr lang="tr-TR" sz="800" dirty="0">
                        <a:latin typeface="Times New Roman"/>
                        <a:ea typeface="Times New Roman"/>
                      </a:endParaRPr>
                    </a:p>
                    <a:p>
                      <a:pPr algn="ctr">
                        <a:lnSpc>
                          <a:spcPct val="115000"/>
                        </a:lnSpc>
                        <a:spcAft>
                          <a:spcPts val="0"/>
                        </a:spcAft>
                      </a:pPr>
                      <a:r>
                        <a:rPr lang="tr-TR" sz="800" b="1" dirty="0">
                          <a:latin typeface="Arial"/>
                          <a:ea typeface="Times New Roman"/>
                        </a:rPr>
                        <a:t>HAFTANIN TEKRARI                                                                                          ( HER DERSTEN EN AZ 50 ADET SORU ÇÖZ)</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4728">
                <a:tc gridSpan="2">
                  <a:txBody>
                    <a:bodyPr/>
                    <a:lstStyle/>
                    <a:p>
                      <a:pPr algn="ctr">
                        <a:lnSpc>
                          <a:spcPct val="115000"/>
                        </a:lnSpc>
                        <a:spcAft>
                          <a:spcPts val="0"/>
                        </a:spcAft>
                      </a:pPr>
                      <a:r>
                        <a:rPr lang="tr-TR" sz="500" b="1">
                          <a:latin typeface="Times New Roman"/>
                          <a:ea typeface="Times New Roman"/>
                        </a:rPr>
                        <a:t>Pazar</a:t>
                      </a:r>
                      <a:endParaRPr lang="tr-TR" sz="70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gridSpan="9">
                  <a:txBody>
                    <a:bodyPr/>
                    <a:lstStyle/>
                    <a:p>
                      <a:pPr algn="ctr">
                        <a:lnSpc>
                          <a:spcPct val="115000"/>
                        </a:lnSpc>
                        <a:spcAft>
                          <a:spcPts val="0"/>
                        </a:spcAft>
                      </a:pPr>
                      <a:endParaRPr lang="tr-TR" sz="800" dirty="0">
                        <a:latin typeface="Times New Roman"/>
                        <a:ea typeface="Times New Roman"/>
                      </a:endParaRPr>
                    </a:p>
                    <a:p>
                      <a:pPr algn="ctr">
                        <a:lnSpc>
                          <a:spcPct val="115000"/>
                        </a:lnSpc>
                        <a:spcAft>
                          <a:spcPts val="0"/>
                        </a:spcAft>
                      </a:pPr>
                      <a:r>
                        <a:rPr lang="tr-TR" sz="800" b="1" dirty="0">
                          <a:latin typeface="Arial"/>
                          <a:ea typeface="Times New Roman"/>
                        </a:rPr>
                        <a:t>HAFTANIN TEKRARI                                                                                            (( HER DERSTEN EN AZ 50 ADET SORU ÇÖZ</a:t>
                      </a:r>
                      <a:endParaRPr lang="tr-TR" sz="800" dirty="0">
                        <a:latin typeface="Times New Roman"/>
                        <a:ea typeface="Times New Roman"/>
                      </a:endParaRPr>
                    </a:p>
                  </a:txBody>
                  <a:tcPr marL="5414" marR="5414" marT="54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lnSpc>
                          <a:spcPct val="115000"/>
                        </a:lnSpc>
                        <a:spcAft>
                          <a:spcPts val="0"/>
                        </a:spcAft>
                      </a:pPr>
                      <a:r>
                        <a:rPr lang="tr-TR" sz="800" b="1" dirty="0">
                          <a:latin typeface="Times New Roman"/>
                          <a:ea typeface="Times New Roman"/>
                        </a:rPr>
                        <a:t>Pazartesi günü okulda işlenecek olan derslere ön hazırlık</a:t>
                      </a:r>
                      <a:endParaRPr lang="tr-TR" sz="8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552450"/>
            <a:ext cx="8020050" cy="575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4478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539552" y="2132856"/>
            <a:ext cx="8229600" cy="1143000"/>
          </a:xfrm>
        </p:spPr>
        <p:txBody>
          <a:bodyPr>
            <a:normAutofit fontScale="90000"/>
          </a:bodyPr>
          <a:lstStyle/>
          <a:p>
            <a:r>
              <a:rPr lang="tr-TR" b="1" dirty="0" smtClean="0">
                <a:solidFill>
                  <a:srgbClr val="FF0000"/>
                </a:solidFill>
              </a:rPr>
              <a:t>UNUTULMAMALIDIR Kİ   BAŞARIYA GİDEN YOL MUTLAKA </a:t>
            </a:r>
            <a:r>
              <a:rPr lang="tr-TR" b="1" u="sng" dirty="0" smtClean="0">
                <a:solidFill>
                  <a:srgbClr val="FF0000"/>
                </a:solidFill>
              </a:rPr>
              <a:t>PLANLI ÇALIŞMADAN</a:t>
            </a:r>
            <a:r>
              <a:rPr lang="tr-TR" b="1" dirty="0" smtClean="0">
                <a:solidFill>
                  <a:srgbClr val="FF0000"/>
                </a:solidFill>
              </a:rPr>
              <a:t> GEÇER.</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NASIL INDAN ÖNCE NEDEN?</a:t>
            </a:r>
            <a:endParaRPr lang="tr-TR" b="1" dirty="0">
              <a:solidFill>
                <a:srgbClr val="FF0000"/>
              </a:solidFill>
            </a:endParaRPr>
          </a:p>
        </p:txBody>
      </p:sp>
      <p:sp>
        <p:nvSpPr>
          <p:cNvPr id="3" name="2 İçerik Yer Tutucusu"/>
          <p:cNvSpPr>
            <a:spLocks noGrp="1"/>
          </p:cNvSpPr>
          <p:nvPr>
            <p:ph idx="1"/>
          </p:nvPr>
        </p:nvSpPr>
        <p:spPr/>
        <p:txBody>
          <a:bodyPr/>
          <a:lstStyle/>
          <a:p>
            <a:pPr>
              <a:buNone/>
            </a:pPr>
            <a:r>
              <a:rPr lang="tr-TR" dirty="0" smtClean="0"/>
              <a:t>    Niçin ders çalışmalıyım? </a:t>
            </a:r>
          </a:p>
          <a:p>
            <a:pPr>
              <a:buNone/>
            </a:pPr>
            <a:r>
              <a:rPr lang="tr-TR" dirty="0" smtClean="0"/>
              <a:t>    Bu sorunun yanıtını  her öğrenci gerçekçi ve tutarlı bir biçimde kendine verebilmelidir.</a:t>
            </a:r>
          </a:p>
          <a:p>
            <a:pPr>
              <a:buNone/>
            </a:pPr>
            <a:endParaRPr lang="tr-TR" dirty="0" smtClean="0"/>
          </a:p>
          <a:p>
            <a:pPr>
              <a:buNone/>
            </a:pPr>
            <a:endParaRPr lang="tr-TR" dirty="0" smtClean="0"/>
          </a:p>
          <a:p>
            <a:pPr algn="ctr">
              <a:buNone/>
            </a:pPr>
            <a:r>
              <a:rPr lang="tr-TR" b="1" dirty="0" smtClean="0"/>
              <a:t>Nedenleriniz sizi </a:t>
            </a:r>
            <a:r>
              <a:rPr lang="tr-TR" b="1" dirty="0" smtClean="0"/>
              <a:t>heyecanlandırmalıdır.</a:t>
            </a:r>
            <a:endParaRPr lang="tr-T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İYİ BİR PLAN İÇİN NE YAPMALIYIM?</a:t>
            </a:r>
            <a:br>
              <a:rPr lang="tr-TR" b="1" dirty="0" smtClean="0">
                <a:solidFill>
                  <a:srgbClr val="FF0000"/>
                </a:solidFill>
              </a:rPr>
            </a:br>
            <a:endParaRPr lang="tr-TR" b="1" dirty="0">
              <a:solidFill>
                <a:srgbClr val="FF0000"/>
              </a:solidFill>
            </a:endParaRPr>
          </a:p>
        </p:txBody>
      </p:sp>
      <p:sp>
        <p:nvSpPr>
          <p:cNvPr id="3" name="2 İçerik Yer Tutucusu"/>
          <p:cNvSpPr>
            <a:spLocks noGrp="1"/>
          </p:cNvSpPr>
          <p:nvPr>
            <p:ph idx="1"/>
          </p:nvPr>
        </p:nvSpPr>
        <p:spPr/>
        <p:txBody>
          <a:bodyPr>
            <a:normAutofit lnSpcReduction="10000"/>
          </a:bodyPr>
          <a:lstStyle/>
          <a:p>
            <a:pPr algn="just">
              <a:buNone/>
            </a:pPr>
            <a:r>
              <a:rPr lang="tr-TR" dirty="0" smtClean="0"/>
              <a:t>    Eğer ilk defa bir program hazırlıyorsan öncelikle şunu bilmelisin ki programın kalıplaşmış bir şekli, formatı yoktur. Başarıya direkt götürecek sihirli bir ders programı da yoktur. Programın asıl başarısı sizin gösterdiğiniz sabır ve azimde saklı olduğunu unutmayınız. Yazının sonunda verdiğim örnek ders çalışma programından da anlaşılacağı üzere programı istediğiniz şekil ve formatta hazırlayabilirsiniz.</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Öncelikle kendinizi tanıyın.</a:t>
            </a:r>
            <a:br>
              <a:rPr lang="tr-TR" b="1" dirty="0" smtClean="0">
                <a:solidFill>
                  <a:srgbClr val="FF0000"/>
                </a:solidFill>
              </a:rPr>
            </a:br>
            <a:endParaRPr lang="tr-TR" b="1"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Hangi saatte </a:t>
            </a:r>
            <a:r>
              <a:rPr lang="tr-TR" b="1" dirty="0" smtClean="0"/>
              <a:t>enerjiksiniz? </a:t>
            </a:r>
          </a:p>
          <a:p>
            <a:r>
              <a:rPr lang="tr-TR" dirty="0" smtClean="0"/>
              <a:t>Hangi saatte </a:t>
            </a:r>
            <a:r>
              <a:rPr lang="tr-TR" b="1" dirty="0" smtClean="0"/>
              <a:t>motivasyonunuz yüksek? </a:t>
            </a:r>
          </a:p>
          <a:p>
            <a:r>
              <a:rPr lang="tr-TR" dirty="0" smtClean="0"/>
              <a:t>Saat kaçta</a:t>
            </a:r>
            <a:r>
              <a:rPr lang="tr-TR" b="1" dirty="0" smtClean="0"/>
              <a:t> uykunuz </a:t>
            </a:r>
            <a:r>
              <a:rPr lang="tr-TR" dirty="0" smtClean="0"/>
              <a:t>geliyor?</a:t>
            </a:r>
          </a:p>
          <a:p>
            <a:r>
              <a:rPr lang="tr-TR" dirty="0" smtClean="0"/>
              <a:t>Yemek saatleriniz nedir?</a:t>
            </a:r>
          </a:p>
          <a:p>
            <a:r>
              <a:rPr lang="tr-TR" dirty="0" smtClean="0"/>
              <a:t>Hangi dersi </a:t>
            </a:r>
            <a:r>
              <a:rPr lang="tr-TR" b="1" dirty="0" smtClean="0"/>
              <a:t>kolay yada zor </a:t>
            </a:r>
            <a:r>
              <a:rPr lang="tr-TR" dirty="0" smtClean="0"/>
              <a:t>anlıyorsun?</a:t>
            </a:r>
          </a:p>
          <a:p>
            <a:r>
              <a:rPr lang="tr-TR" dirty="0" smtClean="0"/>
              <a:t>Arkadaşlarınıza ne kadar </a:t>
            </a:r>
            <a:r>
              <a:rPr lang="tr-TR" b="1" dirty="0" smtClean="0"/>
              <a:t>zaman </a:t>
            </a:r>
            <a:r>
              <a:rPr lang="tr-TR" dirty="0" smtClean="0"/>
              <a:t>ayırırsın?</a:t>
            </a:r>
          </a:p>
          <a:p>
            <a:r>
              <a:rPr lang="tr-TR" dirty="0" smtClean="0"/>
              <a:t>Hobilerin neler?</a:t>
            </a:r>
          </a:p>
          <a:p>
            <a:r>
              <a:rPr lang="tr-TR" dirty="0" smtClean="0"/>
              <a:t>Boş zaman aktivitelerin neler? </a:t>
            </a:r>
          </a:p>
          <a:p>
            <a:pPr>
              <a:buNone/>
            </a:pPr>
            <a:r>
              <a:rPr lang="tr-TR" dirty="0" smtClean="0"/>
              <a:t> hepsini düşünün ve bir kağıda yazın.</a:t>
            </a:r>
            <a:r>
              <a:rPr lang="tr-TR" b="1" dirty="0" smtClean="0"/>
              <a:t> </a:t>
            </a:r>
          </a:p>
          <a:p>
            <a:pPr>
              <a:buNone/>
            </a:pPr>
            <a:r>
              <a:rPr lang="tr-TR" b="1" dirty="0" smtClean="0"/>
              <a:t>Bunu haftalık olarak yapın.</a:t>
            </a:r>
            <a:endParaRPr lang="tr-T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692696"/>
            <a:ext cx="8229600" cy="5328592"/>
          </a:xfrm>
        </p:spPr>
        <p:txBody>
          <a:bodyPr>
            <a:normAutofit fontScale="85000" lnSpcReduction="20000"/>
          </a:bodyPr>
          <a:lstStyle/>
          <a:p>
            <a:r>
              <a:rPr lang="tr-TR" dirty="0" smtClean="0"/>
              <a:t>Ders çalışma programında o gün içinde okulda gördüğünüz derslere tekrar saatleri ayırın ve her tekrardan sonra çalıştığınız konu ile ilgili bol soru çözün. Bu teorik olan bilginin pratiğe dönüştürülmesidir.</a:t>
            </a:r>
          </a:p>
          <a:p>
            <a:r>
              <a:rPr lang="tr-TR" dirty="0" smtClean="0"/>
              <a:t>Neden günlük tekrar yapmalıyız? Çünkü ; öğrenilen bir bilginin </a:t>
            </a:r>
          </a:p>
          <a:p>
            <a:pPr>
              <a:buNone/>
            </a:pPr>
            <a:r>
              <a:rPr lang="tr-TR" dirty="0" smtClean="0"/>
              <a:t>     % 70 ‘i 1 saat içerinde,</a:t>
            </a:r>
          </a:p>
          <a:p>
            <a:pPr>
              <a:buNone/>
            </a:pPr>
            <a:r>
              <a:rPr lang="tr-TR" dirty="0" smtClean="0"/>
              <a:t>     % 80 ’i 24 saat içerisinde unutulur</a:t>
            </a:r>
          </a:p>
          <a:p>
            <a:pPr>
              <a:buNone/>
            </a:pPr>
            <a:r>
              <a:rPr lang="tr-TR" dirty="0" smtClean="0"/>
              <a:t>      Örneğin; salı günü okuldan çıktınız. İlk sıralara o günkü derslerin tekrarına yer verin</a:t>
            </a:r>
          </a:p>
          <a:p>
            <a:r>
              <a:rPr lang="tr-TR" dirty="0" smtClean="0"/>
              <a:t>Sonraki aşamada Çarşamba göreceğiniz dersleri alın. Böylelikle aynı derse iki gün içinde (Okulda öğretmenin de anlattığını hesaba katarsak) üç defa tekrar yapmış oluyorsunuz.</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Ders programında çalışacağınız dersin kaçta başlayacağını ve kaçta biteceğini belirleyin ve bu saatlere mutlaka uyun</a:t>
            </a:r>
          </a:p>
          <a:p>
            <a:r>
              <a:rPr lang="tr-TR" dirty="0" smtClean="0"/>
              <a:t>Zorlandığınız derslere öncelik vermelisiniz. Ve zamanı biraz daha uzun tutmalısınız</a:t>
            </a:r>
          </a:p>
          <a:p>
            <a:r>
              <a:rPr lang="tr-TR" dirty="0" smtClean="0"/>
              <a:t>Yardımcı kaynaklar alarak konuyu farklı açılardan öğrenmeye çalışın</a:t>
            </a:r>
          </a:p>
          <a:p>
            <a:r>
              <a:rPr lang="tr-TR" dirty="0" smtClean="0"/>
              <a:t>Benzer dersleri üst üste koymayın. Bilgiler karışmasın.</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rPr>
              <a:t>ÖNEMLİ UYARILAR</a:t>
            </a:r>
            <a:endParaRPr lang="tr-TR" b="1"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dirty="0" smtClean="0"/>
              <a:t>Her şeyden önce dersin derste öğrenilmesi gerektiğini unutmayın…!</a:t>
            </a:r>
          </a:p>
          <a:p>
            <a:r>
              <a:rPr lang="tr-TR" dirty="0" smtClean="0"/>
              <a:t>Derse aktif katılım nasıl olmalı?</a:t>
            </a:r>
          </a:p>
          <a:p>
            <a:pPr>
              <a:buNone/>
            </a:pPr>
            <a:r>
              <a:rPr lang="tr-TR" dirty="0" smtClean="0"/>
              <a:t>    1-Etkin Dinleme</a:t>
            </a:r>
          </a:p>
          <a:p>
            <a:pPr>
              <a:buNone/>
            </a:pPr>
            <a:r>
              <a:rPr lang="tr-TR" dirty="0" smtClean="0"/>
              <a:t>	2-Not Tutma</a:t>
            </a:r>
          </a:p>
          <a:p>
            <a:pPr>
              <a:buNone/>
            </a:pPr>
            <a:r>
              <a:rPr lang="tr-TR" dirty="0" smtClean="0"/>
              <a:t>	3-Önemli Yerlerin Altını Çizme</a:t>
            </a:r>
          </a:p>
          <a:p>
            <a:pPr>
              <a:buNone/>
            </a:pPr>
            <a:r>
              <a:rPr lang="tr-TR" dirty="0" smtClean="0"/>
              <a:t>	4-Anlamadığını öğretmene sorma</a:t>
            </a:r>
          </a:p>
          <a:p>
            <a:r>
              <a:rPr lang="tr-TR" dirty="0" smtClean="0"/>
              <a:t>Saatlerde değişiklik yapabilirsiniz ama ama okul ve ders  ile ilgili çalışmalarınızı mutlaka tamamlayın</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smtClean="0">
                <a:solidFill>
                  <a:srgbClr val="FF0000"/>
                </a:solidFill>
              </a:rPr>
              <a:t>NASIL TEKRAR YAPMALIYIZ</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Günlük</a:t>
            </a:r>
          </a:p>
          <a:p>
            <a:r>
              <a:rPr lang="tr-TR" dirty="0" smtClean="0"/>
              <a:t>Haftalık</a:t>
            </a:r>
          </a:p>
          <a:p>
            <a:r>
              <a:rPr lang="tr-TR" dirty="0" smtClean="0"/>
              <a:t>Aylık</a:t>
            </a:r>
          </a:p>
          <a:p>
            <a:r>
              <a:rPr lang="tr-TR" dirty="0" smtClean="0"/>
              <a:t>Zorlanılan derslerde 5 dakika </a:t>
            </a:r>
            <a:r>
              <a:rPr lang="tr-TR" dirty="0" err="1" smtClean="0"/>
              <a:t>tenefüs</a:t>
            </a:r>
            <a:r>
              <a:rPr lang="tr-TR" dirty="0" smtClean="0"/>
              <a:t> tekrarı</a:t>
            </a:r>
          </a:p>
          <a:p>
            <a:r>
              <a:rPr lang="tr-TR" dirty="0" smtClean="0"/>
              <a:t>Yapılan her tekrardan sonra mutlaka çalışılan konu ile ilgili olarak bol soru çözülmelidir.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8229600" cy="4525963"/>
          </a:xfrm>
        </p:spPr>
        <p:txBody>
          <a:bodyPr>
            <a:normAutofit fontScale="92500" lnSpcReduction="10000"/>
          </a:bodyPr>
          <a:lstStyle/>
          <a:p>
            <a:r>
              <a:rPr lang="tr-TR" dirty="0" smtClean="0"/>
              <a:t>Bir ders çalışma süresi 20 dakikadan az olmasın, 40 dakikadan fazla uzun sürmesin</a:t>
            </a:r>
          </a:p>
          <a:p>
            <a:r>
              <a:rPr lang="tr-TR" dirty="0" smtClean="0"/>
              <a:t>Ancak matematik gibi problem çözerken birden kesemeyeceğiniz durumlar ve konu bütünlüğünü bozamayacağınız durumda bu 40 dakikayı makul düzeyde uzatabilirsiniz.</a:t>
            </a:r>
          </a:p>
          <a:p>
            <a:r>
              <a:rPr lang="tr-TR" dirty="0" smtClean="0"/>
              <a:t>Mutlaka her ders çalışa sonunda 10 dakika dinlenme koyunuz. Bu </a:t>
            </a:r>
            <a:r>
              <a:rPr lang="tr-TR" dirty="0" smtClean="0"/>
              <a:t>dinlenme </a:t>
            </a:r>
            <a:r>
              <a:rPr lang="tr-TR" dirty="0" smtClean="0"/>
              <a:t>aralıkları bilgilerin sindirilmesi açısından önemli. Bu dinlenme aralıklarını kendinize ödül olarak sunun.</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726</Words>
  <Application>Microsoft Office PowerPoint</Application>
  <PresentationFormat>Ekran Gösterisi (4:3)</PresentationFormat>
  <Paragraphs>190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DERS PROGRAMI  OLUŞTURMA</vt:lpstr>
      <vt:lpstr>NASIL INDAN ÖNCE NEDEN?</vt:lpstr>
      <vt:lpstr>İYİ BİR PLAN İÇİN NE YAPMALIYIM? </vt:lpstr>
      <vt:lpstr>Öncelikle kendinizi tanıyın. </vt:lpstr>
      <vt:lpstr>PowerPoint Sunusu</vt:lpstr>
      <vt:lpstr>PowerPoint Sunusu</vt:lpstr>
      <vt:lpstr>ÖNEMLİ UYARILAR</vt:lpstr>
      <vt:lpstr>NASIL TEKRAR YAPMALIYIZ</vt:lpstr>
      <vt:lpstr>PowerPoint Sunusu</vt:lpstr>
      <vt:lpstr>Örnek ders çalışma programı</vt:lpstr>
      <vt:lpstr>PowerPoint Sunusu</vt:lpstr>
      <vt:lpstr>UNUTULMAMALIDIR Kİ   BAŞARIYA GİDEN YOL MUTLAKA PLANLI ÇALIŞMADAN GEÇER.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PROGRAMI OLUŞTURMA</dc:title>
  <cp:lastModifiedBy>SUNAY</cp:lastModifiedBy>
  <cp:revision>9</cp:revision>
  <dcterms:modified xsi:type="dcterms:W3CDTF">2015-02-23T09:15:52Z</dcterms:modified>
</cp:coreProperties>
</file>